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30" r:id="rId3"/>
    <p:sldId id="332" r:id="rId4"/>
    <p:sldId id="333" r:id="rId5"/>
    <p:sldId id="335" r:id="rId6"/>
    <p:sldId id="336" r:id="rId7"/>
    <p:sldId id="337" r:id="rId8"/>
    <p:sldId id="310" r:id="rId9"/>
    <p:sldId id="311" r:id="rId10"/>
    <p:sldId id="338" r:id="rId11"/>
    <p:sldId id="339" r:id="rId12"/>
    <p:sldId id="341" r:id="rId13"/>
    <p:sldId id="342" r:id="rId14"/>
    <p:sldId id="34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>
                <a:effectLst/>
              </a:rPr>
              <a:t>Основная образовательная программа дошкольного образования МАДОУ №42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81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24744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400" dirty="0" smtClean="0">
                <a:ea typeface="Times New Roman"/>
              </a:rPr>
              <a:t>         Программа определяет не только </a:t>
            </a:r>
            <a:r>
              <a:rPr lang="ru-RU" sz="2400" b="1" dirty="0" smtClean="0">
                <a:ea typeface="Times New Roman"/>
              </a:rPr>
              <a:t>содержание, но и организацию </a:t>
            </a:r>
            <a:r>
              <a:rPr lang="ru-RU" sz="2400" dirty="0" smtClean="0">
                <a:ea typeface="Times New Roman"/>
              </a:rPr>
              <a:t>образовательной деятельности на уровне дошкольного образования в различных видах деятельности, основными из которых являются </a:t>
            </a:r>
            <a:r>
              <a:rPr lang="ru-RU" sz="2400" b="1" dirty="0" smtClean="0">
                <a:ea typeface="Times New Roman"/>
              </a:rPr>
              <a:t>общение, игра, познавательно-исследовательская деятельность.</a:t>
            </a:r>
            <a:endParaRPr lang="ru-RU" sz="2400" dirty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8720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</a:rPr>
              <a:t>Реализуемые модели образовательной деятельности в детском саду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997839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Модель организации воспитательно-образовательного процесса на год с учетом комплексно-тематического принципа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Модель двигательного режима детей всех возрастных групп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Модель ежедневной организации образовательного процесса для детей всех возрастных групп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Модель организации праздников и развлекательных мероприятий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494444" y="666232"/>
            <a:ext cx="806489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cs typeface="Arial" pitchFamily="34" charset="0"/>
              </a:rPr>
              <a:t>1.Воронкевич  О.А. «Добро пожаловать в экологию»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cs typeface="Arial" pitchFamily="34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.Колесникова Е. В. «Математические ступеньки»;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cs typeface="Arial" pitchFamily="34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.Колесникова Е. В.  «От звука к букве. Обучение дошкольников элементам грамоты»;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cs typeface="Arial" pitchFamily="34" charset="0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.Методическое пособие  «Школа 2100». Вахрушева А.А.;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cs typeface="Arial" pitchFamily="34" charset="0"/>
              </a:rPr>
              <a:t>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.Николаева С.Н. Программа экологического воспитания дошкольников «Юный эколог»;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cs typeface="Arial" pitchFamily="34" charset="0"/>
              </a:rPr>
              <a:t>6.</a:t>
            </a:r>
            <a:r>
              <a:rPr lang="ru-RU" sz="2000" b="1" dirty="0">
                <a:cs typeface="Arial" pitchFamily="34" charset="0"/>
              </a:rPr>
              <a:t> Л. И. </a:t>
            </a:r>
            <a:r>
              <a:rPr lang="ru-RU" sz="2000" b="1" dirty="0" err="1">
                <a:cs typeface="Arial" pitchFamily="34" charset="0"/>
              </a:rPr>
              <a:t>Пензулаева</a:t>
            </a:r>
            <a:r>
              <a:rPr lang="ru-RU" sz="2000" b="1" dirty="0">
                <a:cs typeface="Arial" pitchFamily="34" charset="0"/>
              </a:rPr>
              <a:t> </a:t>
            </a:r>
            <a:r>
              <a:rPr lang="ru-RU" sz="2000" b="1" dirty="0" smtClean="0">
                <a:cs typeface="Arial" pitchFamily="34" charset="0"/>
              </a:rPr>
              <a:t> «Физкультурные </a:t>
            </a:r>
            <a:r>
              <a:rPr lang="ru-RU" sz="2000" b="1" dirty="0">
                <a:cs typeface="Arial" pitchFamily="34" charset="0"/>
              </a:rPr>
              <a:t>занятия в детском </a:t>
            </a:r>
            <a:r>
              <a:rPr lang="ru-RU" sz="2000" b="1" dirty="0" smtClean="0">
                <a:cs typeface="Arial" pitchFamily="34" charset="0"/>
              </a:rPr>
              <a:t>саду»; </a:t>
            </a:r>
            <a:endParaRPr lang="ru-RU" sz="2000" b="1" dirty="0"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cs typeface="Arial" pitchFamily="34" charset="0"/>
              </a:rPr>
              <a:t>7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.Стеркина Р.Б., Князева О.Л. «Основы безопасности для детей дошкольного возраста»;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ea typeface="Times New Roman" pitchFamily="18" charset="0"/>
                <a:cs typeface="Arial" pitchFamily="34" charset="0"/>
              </a:rPr>
              <a:t>8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.Ушакова О.С.  «Программа развития речи дошкольников»;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9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.Швайко Г.С.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Изодеятельность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в детском саду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»;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cs typeface="Arial" pitchFamily="34" charset="0"/>
              </a:rPr>
              <a:t>10.</a:t>
            </a:r>
            <a:r>
              <a:rPr lang="ru-RU" sz="2000" dirty="0"/>
              <a:t> </a:t>
            </a:r>
            <a:r>
              <a:rPr lang="ru-RU" sz="2000" b="1" dirty="0"/>
              <a:t>Парциальная образовательная программа математического развития дошкольников «ИГРАЛОЧКА» (ДЛЯ ДЕТЕЙ 3-7 ЛЕТ</a:t>
            </a:r>
            <a:r>
              <a:rPr lang="ru-RU" sz="2000" b="1" dirty="0" smtClean="0"/>
              <a:t>).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11.</a:t>
            </a:r>
            <a:r>
              <a:rPr lang="ru-RU" sz="2000" b="1" dirty="0"/>
              <a:t> </a:t>
            </a:r>
            <a:r>
              <a:rPr lang="ru-RU" sz="2000" b="1" dirty="0" err="1"/>
              <a:t>Нищева</a:t>
            </a:r>
            <a:r>
              <a:rPr lang="ru-RU" sz="2000" b="1" dirty="0"/>
              <a:t> Н. В. «Программа. Коррекционно-развивающая работа в логопедической группе детского сада для детей с общим недоразвитием речи (с 4 до 7 лет</a:t>
            </a:r>
            <a:r>
              <a:rPr lang="ru-RU" sz="2000" b="1" dirty="0" smtClean="0"/>
              <a:t>)».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12.</a:t>
            </a:r>
            <a:r>
              <a:rPr lang="ru-RU" sz="2000" b="1" dirty="0"/>
              <a:t> </a:t>
            </a:r>
            <a:r>
              <a:rPr lang="ru-RU" sz="2000" b="1" dirty="0" err="1"/>
              <a:t>Шаехова</a:t>
            </a:r>
            <a:r>
              <a:rPr lang="ru-RU" sz="2000" b="1" dirty="0"/>
              <a:t> Р.К. Радость познания - региональная образовательная программа дошкольного </a:t>
            </a:r>
            <a:r>
              <a:rPr lang="ru-RU" sz="2000" b="1" dirty="0" smtClean="0"/>
              <a:t>образования.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1" y="143012"/>
            <a:ext cx="763284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accent1"/>
                </a:solidFill>
                <a:cs typeface="Arial" pitchFamily="34" charset="0"/>
              </a:rPr>
              <a:t>Парциальные программы и методики</a:t>
            </a:r>
            <a:r>
              <a:rPr lang="ru-RU" sz="2800" b="1" dirty="0" smtClean="0">
                <a:solidFill>
                  <a:schemeClr val="accent1"/>
                </a:solidFill>
                <a:cs typeface="Arial" pitchFamily="34" charset="0"/>
              </a:rPr>
              <a:t>: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467544" y="1403333"/>
            <a:ext cx="828092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1.Авторская программа «Азбука дорожного движения» для старшего дошкольного возраста, Абдуллина О.Д., рецензент: Фаттахова С. В., к. п. н., доцент, зав. кафедры общей и специальной педагогики и психологии ГАОУ ДПО «Институт развития образования»;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2.Авторская программа «Использование пиктограмм и схем в обучении детей татарскому языку»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Садриева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Д.С., (Свидетельство II Республиканского конкурса инновационных идей);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3.Авторская  программа «Правовое воспитание детей дошкольного возраста в условиях ДОУ, авторский коллектив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Хабибрахманова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Ф.К., Шабанова Н.Д. (Свидетельство II Республиканского конкурса инновационных идей);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.Методическое  пособие  для педагогов  ДОУ «Сказочный мир театра»,  рецензия ИРО РТ, 2010 год,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Хуриева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Н.Н., рецензент: Фаттахова С. В., к. п. н., доцент, зав. кафедры общей и специальной педагогики и психологии ГАОУ ДПО «Институт развития образования»;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5.Авторская программа «Танцевальная гимнастика в детском саду»  Сергеевой Т.А.  (Диплом лауреата II Республиканского конкурса инновационных идей);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6.Методическое пособие (программа «Волшебные ступеньки», для старшего дошкольного возраста, Ибрагимова Г.С). Благодарственное письмо УО г. Казани «Участие во II городском конкурсе инновационных программ, методических разработок».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764705"/>
            <a:ext cx="6984776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Авторские  программы, реализуемые</a:t>
            </a:r>
          </a:p>
          <a:p>
            <a:pPr lvl="0" algn="ctr"/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МАДОУ № 42</a:t>
            </a:r>
          </a:p>
          <a:p>
            <a:pPr algn="ctr"/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8720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Особенности взаимодействия педагогического коллектива с семьями воспитанников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16832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  </a:t>
            </a:r>
            <a:r>
              <a:rPr lang="ru-RU" sz="2400" dirty="0" smtClean="0"/>
              <a:t>ФГОС предусматривает взаимодействие с родителями 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       Формы взаимодействия</a:t>
            </a:r>
            <a:r>
              <a:rPr lang="ru-RU" sz="2400" dirty="0" smtClean="0"/>
              <a:t> с семьями воспитанников: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Диагностирование семей;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Сотрудничество в рамках педагогического просвещения, проведения мероприятий;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Индивидуальная работа с родителями.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99592" y="420633"/>
            <a:ext cx="770485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ea typeface="Times New Roman" pitchFamily="18" charset="0"/>
                <a:cs typeface="Arial" pitchFamily="34" charset="0"/>
              </a:rPr>
              <a:t>      Основная образовательная программа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– это нормативно-управленческий документ дошкольного учреждения, характеризующий специфику содержания образования и особенности организации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воспитательно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-образовательного процесса (его содержание, формы, применяемые педагогические технологии, методы и приемы) на уровне  МАДОУ №42.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Основная образовательная программа разработана в соответствии с: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 Конституцией Российской Федерации;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Федеральным законом от 29 декабря 2012 г. № 273-ФЗ «Об образовании в Российской Федерации»;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Приказом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Минобрнауки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России от 30 августа 2013 г. №1014 о «Порядке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Приказом Министерства образования и науки РФ от 17 октября 2013 г. №1155 «Об утверждении  федерального  государственного  образовательного стандарта     дошкольного образования».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843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Основная образовательная программа обеспечивает построение целостного педагогического процесса, направленного на полноценное всестороннее развитие ребенка - физическое, социально-коммуникативное, познавательное, речевое, художественно-эстетическое – во взаимосвязи, охватывает все основные моменты жизнедеятельности детей (обучение и воспитание) с учетом приоритетности видов детской деятельности в каждой возрастной группе. Образовательная программа реализовывается не только в процессе непосредственно образовательной деятельности, но и в ходе режимных моментов.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827584" y="1520788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формирование общей культуры ребенка дошкольного возраста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позитивная социализация и всестороннее развитие ребенка дошкольного возраста в адекватных его возрасту детских видах деятельности.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5967" y="548681"/>
            <a:ext cx="4732065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accent1"/>
                </a:solidFill>
                <a:ea typeface="Times New Roman" pitchFamily="18" charset="0"/>
                <a:cs typeface="Arial" pitchFamily="34" charset="0"/>
              </a:rPr>
              <a:t>Цель программы: </a:t>
            </a:r>
            <a:endParaRPr lang="ru-RU" sz="2800" b="1" dirty="0" smtClean="0">
              <a:solidFill>
                <a:schemeClr val="accent1"/>
              </a:solidFill>
              <a:cs typeface="Arial" pitchFamily="34" charset="0"/>
            </a:endParaRPr>
          </a:p>
          <a:p>
            <a:pPr algn="ctr"/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395536" y="793225"/>
            <a:ext cx="856895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охрана и укрепление физического и психического здоровья детей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обеспечение равных возможностей для полноценного развития каждого ребёнка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создание благоприятных условий развития детей в соответствии с их возрастными и индивидуальными особенностями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     объединение обучения и воспитания в целостный образовательный процесс на основе духовно-нравственных и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ценностей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      формирование общей культуры личности детей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      формирование </a:t>
            </a:r>
            <a:r>
              <a:rPr lang="ru-RU" sz="2000" dirty="0" err="1" smtClean="0"/>
              <a:t>социокультурной</a:t>
            </a:r>
            <a:r>
              <a:rPr lang="ru-RU" sz="20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     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     взаимодействие с семьей в целях осуществления полноценного развития ребенка, создания равных условий образования детей дошкольного возраста независимо от материального достатка семьи, места проживания, языковой и культурной среды, этнической принадлежности.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5967" y="188641"/>
            <a:ext cx="473206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accent1"/>
                </a:solidFill>
                <a:ea typeface="Times New Roman" pitchFamily="18" charset="0"/>
                <a:cs typeface="Arial" pitchFamily="34" charset="0"/>
              </a:rPr>
              <a:t>Задачи:</a:t>
            </a:r>
            <a:endParaRPr lang="ru-RU" sz="2800" dirty="0" smtClean="0">
              <a:solidFill>
                <a:schemeClr val="accent1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755576" y="577576"/>
            <a:ext cx="7704856" cy="514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2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В дошкольном учреждении функционируют </a:t>
            </a:r>
            <a:r>
              <a:rPr kumimoji="0" lang="ru-RU" sz="212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8 </a:t>
            </a:r>
            <a:r>
              <a:rPr kumimoji="0" lang="ru-RU" sz="212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групп: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2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12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•	</a:t>
            </a:r>
            <a:r>
              <a:rPr lang="ru-RU" sz="2120" b="1" dirty="0">
                <a:cs typeface="Arial" pitchFamily="34" charset="0"/>
              </a:rPr>
              <a:t>4</a:t>
            </a:r>
            <a:r>
              <a:rPr kumimoji="0" lang="ru-RU" sz="212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 группы общеразвивающей направленности для детей младшего дошкольного возраста от 3 лет  до 4 </a:t>
            </a:r>
            <a:r>
              <a:rPr lang="ru-RU" sz="2120" b="1" dirty="0">
                <a:cs typeface="Arial" pitchFamily="34" charset="0"/>
              </a:rPr>
              <a:t>лет; из них 1 группа с воспитанием и обучением на татарском языке</a:t>
            </a: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120" dirty="0" smtClean="0">
                <a:cs typeface="Arial" pitchFamily="34" charset="0"/>
              </a:rPr>
              <a:t>•</a:t>
            </a:r>
            <a:r>
              <a:rPr lang="ru-RU" sz="2120" dirty="0">
                <a:cs typeface="Arial" pitchFamily="34" charset="0"/>
              </a:rPr>
              <a:t>	</a:t>
            </a:r>
            <a:r>
              <a:rPr lang="ru-RU" sz="2120" b="1" dirty="0">
                <a:cs typeface="Arial" pitchFamily="34" charset="0"/>
              </a:rPr>
              <a:t>3</a:t>
            </a:r>
            <a:r>
              <a:rPr lang="ru-RU" sz="2120" b="1" dirty="0" smtClean="0">
                <a:cs typeface="Arial" pitchFamily="34" charset="0"/>
              </a:rPr>
              <a:t>  </a:t>
            </a:r>
            <a:r>
              <a:rPr lang="ru-RU" sz="2120" b="1" dirty="0">
                <a:cs typeface="Arial" pitchFamily="34" charset="0"/>
              </a:rPr>
              <a:t>группы общеразвивающей направленности для детей </a:t>
            </a:r>
            <a:r>
              <a:rPr lang="ru-RU" sz="2120" b="1" dirty="0" smtClean="0">
                <a:cs typeface="Arial" pitchFamily="34" charset="0"/>
              </a:rPr>
              <a:t>среднего дошкольного </a:t>
            </a:r>
            <a:r>
              <a:rPr lang="ru-RU" sz="2120" b="1" dirty="0">
                <a:cs typeface="Arial" pitchFamily="34" charset="0"/>
              </a:rPr>
              <a:t>возраста от </a:t>
            </a:r>
            <a:r>
              <a:rPr lang="ru-RU" sz="2120" b="1" dirty="0" smtClean="0">
                <a:cs typeface="Arial" pitchFamily="34" charset="0"/>
              </a:rPr>
              <a:t>4 </a:t>
            </a:r>
            <a:r>
              <a:rPr lang="ru-RU" sz="2120" b="1" dirty="0">
                <a:cs typeface="Arial" pitchFamily="34" charset="0"/>
              </a:rPr>
              <a:t>лет  до </a:t>
            </a:r>
            <a:r>
              <a:rPr lang="ru-RU" sz="2120" b="1" dirty="0" smtClean="0">
                <a:cs typeface="Arial" pitchFamily="34" charset="0"/>
              </a:rPr>
              <a:t>5 </a:t>
            </a:r>
            <a:r>
              <a:rPr lang="ru-RU" sz="2120" b="1" dirty="0">
                <a:cs typeface="Arial" pitchFamily="34" charset="0"/>
              </a:rPr>
              <a:t>лет; </a:t>
            </a:r>
            <a:endParaRPr lang="ru-RU" sz="2120" b="1" dirty="0" smtClean="0">
              <a:cs typeface="Arial" pitchFamily="34" charset="0"/>
            </a:endParaRP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12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•	</a:t>
            </a:r>
            <a:r>
              <a:rPr kumimoji="0" lang="ru-RU" sz="212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4 группы для детей с нарушениями речи в возрасте от 5 до 7 </a:t>
            </a:r>
            <a:r>
              <a:rPr lang="ru-RU" sz="2120" b="1" dirty="0">
                <a:cs typeface="Arial" pitchFamily="34" charset="0"/>
              </a:rPr>
              <a:t>лет, из них 1 группа с воспитанием и обучением на татарском языке.</a:t>
            </a: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2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548680"/>
            <a:ext cx="6408712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1"/>
                </a:solidFill>
              </a:rPr>
              <a:t>Планируемые результаты освоения основной программы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20887"/>
            <a:ext cx="8064896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     Согласно ФГОС, результаты должны быть представлены в виде </a:t>
            </a:r>
            <a:r>
              <a:rPr lang="ru-RU" sz="2400" b="1" dirty="0" smtClean="0"/>
              <a:t>целевых ориентиров</a:t>
            </a:r>
            <a:r>
              <a:rPr lang="ru-RU" sz="2400" dirty="0" smtClean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   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895074"/>
              </p:ext>
            </p:extLst>
          </p:nvPr>
        </p:nvGraphicFramePr>
        <p:xfrm>
          <a:off x="698500" y="1772816"/>
          <a:ext cx="7747000" cy="4659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132"/>
                <a:gridCol w="2016224"/>
                <a:gridCol w="1512168"/>
                <a:gridCol w="1800200"/>
                <a:gridCol w="1857276"/>
              </a:tblGrid>
              <a:tr h="1368152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ОО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Группы воспитательных задач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Сквозные механизмы развития ребенка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Приоритетные виды детской деятельности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Формы организации детских видов деятельности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290853">
                <a:tc>
                  <a:txBody>
                    <a:bodyPr/>
                    <a:lstStyle/>
                    <a:p>
                      <a:r>
                        <a:rPr lang="ru-RU" dirty="0" smtClean="0"/>
                        <a:t>ФР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Физическое воспитание:</a:t>
                      </a:r>
                    </a:p>
                    <a:p>
                      <a:r>
                        <a:rPr lang="ru-RU" dirty="0" smtClean="0"/>
                        <a:t>- охрана и укрепление здоровья детей….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Игра, общение, познавательно-исследовательская деятельность</a:t>
                      </a:r>
                      <a:endParaRPr lang="ru-RU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Двигательная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НОД, утренняя гимнастика, подвижные игры с правилами,</a:t>
                      </a:r>
                    </a:p>
                    <a:p>
                      <a:r>
                        <a:rPr lang="ru-RU" dirty="0" smtClean="0"/>
                        <a:t>игровые упражнения, спортивные соревнования и праздники, физминутки</a:t>
                      </a:r>
                      <a:r>
                        <a:rPr lang="ru-RU" baseline="0" dirty="0" smtClean="0"/>
                        <a:t> и др.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chemeClr val="accent1"/>
                </a:solidFill>
              </a:rPr>
              <a:t>Модель образовательного процесса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1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120032"/>
              </p:ext>
            </p:extLst>
          </p:nvPr>
        </p:nvGraphicFramePr>
        <p:xfrm>
          <a:off x="683568" y="1484784"/>
          <a:ext cx="7977955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170"/>
                <a:gridCol w="1928023"/>
                <a:gridCol w="1557249"/>
                <a:gridCol w="1853868"/>
                <a:gridCol w="1912645"/>
              </a:tblGrid>
              <a:tr h="1179595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ОО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Группы воспитательных задач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Сквозные механизмы развития ребенка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Приоритетные виды детской деятельности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Формы организации детских видов деятельности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428916">
                <a:tc>
                  <a:txBody>
                    <a:bodyPr/>
                    <a:lstStyle/>
                    <a:p>
                      <a:r>
                        <a:rPr lang="ru-RU" dirty="0" smtClean="0"/>
                        <a:t>СКР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Нравственное воспитание:</a:t>
                      </a:r>
                    </a:p>
                    <a:p>
                      <a:r>
                        <a:rPr lang="ru-RU" dirty="0" smtClean="0"/>
                        <a:t>- формирование механизма нравственного воспитания…..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Трудовое воспитание:</a:t>
                      </a:r>
                    </a:p>
                    <a:p>
                      <a:r>
                        <a:rPr lang="ru-RU" dirty="0" smtClean="0"/>
                        <a:t>- Помощь ребенку в овладении трудовой деятельностью…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Игра, общение, познавательно-исследовательская деятельность</a:t>
                      </a:r>
                      <a:endParaRPr lang="ru-RU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Трудовая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Игровые</a:t>
                      </a:r>
                      <a:r>
                        <a:rPr lang="ru-RU" baseline="0" dirty="0" smtClean="0"/>
                        <a:t> ситуации, игры с правилами, подвижные, народные, творческие игры, беседы, речевые ситуации, индивидуальные и подгрупповые поручения, дежурство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chemeClr val="accent1"/>
                </a:solidFill>
              </a:rPr>
              <a:t>Модель образовательного процесса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3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новная образовательная программа МАДОУ №42 - копия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Основная образовательная программа МАДОУ №42 - копия</Template>
  <TotalTime>128</TotalTime>
  <Words>1062</Words>
  <Application>Microsoft Office PowerPoint</Application>
  <PresentationFormat>Экран (4:3)</PresentationFormat>
  <Paragraphs>91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Основная образовательная программа МАДОУ №42 - копия</vt:lpstr>
      <vt:lpstr>Основная образовательная программа дошкольного образования МАДОУ №42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 образовательного процесса</vt:lpstr>
      <vt:lpstr>Модель образовательного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 МАДОУ №42</dc:title>
  <dc:creator>MADOY 42-4</dc:creator>
  <cp:lastModifiedBy>Любовь</cp:lastModifiedBy>
  <cp:revision>27</cp:revision>
  <dcterms:created xsi:type="dcterms:W3CDTF">2015-04-02T09:12:05Z</dcterms:created>
  <dcterms:modified xsi:type="dcterms:W3CDTF">2022-11-18T12:13:28Z</dcterms:modified>
</cp:coreProperties>
</file>